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69" r:id="rId31"/>
    <p:sldId id="287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33"/>
    <p:restoredTop sz="95135"/>
  </p:normalViewPr>
  <p:slideViewPr>
    <p:cSldViewPr snapToGrid="0">
      <p:cViewPr varScale="1">
        <p:scale>
          <a:sx n="67" d="100"/>
          <a:sy n="67" d="100"/>
        </p:scale>
        <p:origin x="6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Ron\Desktop\2PA_3P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Ron\Desktop\2PA_3P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'2PA_3PA'!$B$1</c:f>
              <c:strCache>
                <c:ptCount val="1"/>
                <c:pt idx="0">
                  <c:v>2PA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'2PA_3PA'!$A$2:$A$36</c:f>
              <c:strCache>
                <c:ptCount val="35"/>
                <c:pt idx="0">
                  <c:v>1980-81</c:v>
                </c:pt>
                <c:pt idx="1">
                  <c:v>1981-82</c:v>
                </c:pt>
                <c:pt idx="2">
                  <c:v>1982-83</c:v>
                </c:pt>
                <c:pt idx="3">
                  <c:v>1983-84</c:v>
                </c:pt>
                <c:pt idx="4">
                  <c:v>1984-85</c:v>
                </c:pt>
                <c:pt idx="5">
                  <c:v>1985-86</c:v>
                </c:pt>
                <c:pt idx="6">
                  <c:v>1986-87</c:v>
                </c:pt>
                <c:pt idx="7">
                  <c:v>1987-88</c:v>
                </c:pt>
                <c:pt idx="8">
                  <c:v>1988-89</c:v>
                </c:pt>
                <c:pt idx="9">
                  <c:v>1989-90</c:v>
                </c:pt>
                <c:pt idx="10">
                  <c:v>1990-91</c:v>
                </c:pt>
                <c:pt idx="11">
                  <c:v>1991-92</c:v>
                </c:pt>
                <c:pt idx="12">
                  <c:v>1992-93</c:v>
                </c:pt>
                <c:pt idx="13">
                  <c:v>1993-94</c:v>
                </c:pt>
                <c:pt idx="14">
                  <c:v>1994-95</c:v>
                </c:pt>
                <c:pt idx="15">
                  <c:v>1995-96</c:v>
                </c:pt>
                <c:pt idx="16">
                  <c:v>1996-97</c:v>
                </c:pt>
                <c:pt idx="17">
                  <c:v>1997-98</c:v>
                </c:pt>
                <c:pt idx="18">
                  <c:v>1998-99</c:v>
                </c:pt>
                <c:pt idx="19">
                  <c:v>1999-00</c:v>
                </c:pt>
                <c:pt idx="20">
                  <c:v>2000-01</c:v>
                </c:pt>
                <c:pt idx="21">
                  <c:v>2001-02</c:v>
                </c:pt>
                <c:pt idx="22">
                  <c:v>2002-03</c:v>
                </c:pt>
                <c:pt idx="23">
                  <c:v>2003-04</c:v>
                </c:pt>
                <c:pt idx="24">
                  <c:v>2004-05</c:v>
                </c:pt>
                <c:pt idx="25">
                  <c:v>2005-06</c:v>
                </c:pt>
                <c:pt idx="26">
                  <c:v>2006-07</c:v>
                </c:pt>
                <c:pt idx="27">
                  <c:v>2007-08</c:v>
                </c:pt>
                <c:pt idx="28">
                  <c:v>2008-09</c:v>
                </c:pt>
                <c:pt idx="29">
                  <c:v>2009-10</c:v>
                </c:pt>
                <c:pt idx="30">
                  <c:v>2010-11</c:v>
                </c:pt>
                <c:pt idx="31">
                  <c:v>2011-12</c:v>
                </c:pt>
                <c:pt idx="32">
                  <c:v>2012-13</c:v>
                </c:pt>
                <c:pt idx="33">
                  <c:v>2013-14</c:v>
                </c:pt>
                <c:pt idx="34">
                  <c:v>2014-15</c:v>
                </c:pt>
              </c:strCache>
            </c:strRef>
          </c:cat>
          <c:val>
            <c:numRef>
              <c:f>'2PA_3PA'!$B$2:$B$36</c:f>
              <c:numCache>
                <c:formatCode>General</c:formatCode>
                <c:ptCount val="35"/>
                <c:pt idx="0">
                  <c:v>85449.0</c:v>
                </c:pt>
                <c:pt idx="1">
                  <c:v>85911.0</c:v>
                </c:pt>
                <c:pt idx="2">
                  <c:v>87133.0</c:v>
                </c:pt>
                <c:pt idx="3">
                  <c:v>86043.0</c:v>
                </c:pt>
                <c:pt idx="4">
                  <c:v>84646.0</c:v>
                </c:pt>
                <c:pt idx="5">
                  <c:v>84374.0</c:v>
                </c:pt>
                <c:pt idx="6">
                  <c:v>84001.0</c:v>
                </c:pt>
                <c:pt idx="7">
                  <c:v>83248.0</c:v>
                </c:pt>
                <c:pt idx="8">
                  <c:v>82167.0</c:v>
                </c:pt>
                <c:pt idx="9">
                  <c:v>85586.0</c:v>
                </c:pt>
                <c:pt idx="10">
                  <c:v>85817.0</c:v>
                </c:pt>
                <c:pt idx="11">
                  <c:v>85042.0</c:v>
                </c:pt>
                <c:pt idx="12">
                  <c:v>82447.0</c:v>
                </c:pt>
                <c:pt idx="13">
                  <c:v>80354.0</c:v>
                </c:pt>
                <c:pt idx="14">
                  <c:v>71352.0</c:v>
                </c:pt>
                <c:pt idx="15">
                  <c:v>74658.0</c:v>
                </c:pt>
                <c:pt idx="16">
                  <c:v>72234.0</c:v>
                </c:pt>
                <c:pt idx="17">
                  <c:v>76486.0</c:v>
                </c:pt>
                <c:pt idx="18">
                  <c:v>46435.0</c:v>
                </c:pt>
                <c:pt idx="19">
                  <c:v>78192.0</c:v>
                </c:pt>
                <c:pt idx="20">
                  <c:v>77225.0</c:v>
                </c:pt>
                <c:pt idx="21">
                  <c:v>77322.0</c:v>
                </c:pt>
                <c:pt idx="22">
                  <c:v>82377.0</c:v>
                </c:pt>
                <c:pt idx="23">
                  <c:v>80022.0</c:v>
                </c:pt>
                <c:pt idx="24">
                  <c:v>78383.0</c:v>
                </c:pt>
                <c:pt idx="25">
                  <c:v>77490.0</c:v>
                </c:pt>
                <c:pt idx="26">
                  <c:v>76820.0</c:v>
                </c:pt>
                <c:pt idx="27">
                  <c:v>78614.0</c:v>
                </c:pt>
                <c:pt idx="28">
                  <c:v>78003.0</c:v>
                </c:pt>
                <c:pt idx="29">
                  <c:v>79714.0</c:v>
                </c:pt>
                <c:pt idx="30">
                  <c:v>78113.0</c:v>
                </c:pt>
                <c:pt idx="31">
                  <c:v>62640.0</c:v>
                </c:pt>
                <c:pt idx="32">
                  <c:v>76393.0</c:v>
                </c:pt>
                <c:pt idx="33">
                  <c:v>75900.0</c:v>
                </c:pt>
                <c:pt idx="34">
                  <c:v>75628.0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3862944"/>
        <c:axId val="2063889696"/>
      </c:lineChart>
      <c:catAx>
        <c:axId val="206386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3889696"/>
        <c:crosses val="autoZero"/>
        <c:auto val="1"/>
        <c:lblAlgn val="ctr"/>
        <c:lblOffset val="100"/>
        <c:noMultiLvlLbl val="0"/>
      </c:catAx>
      <c:valAx>
        <c:axId val="206388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386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'2PA_3PA'!$C$1</c:f>
              <c:strCache>
                <c:ptCount val="1"/>
                <c:pt idx="0">
                  <c:v>3PA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'2PA_3PA'!$A$2:$A$36</c:f>
              <c:strCache>
                <c:ptCount val="35"/>
                <c:pt idx="0">
                  <c:v>1980-81</c:v>
                </c:pt>
                <c:pt idx="1">
                  <c:v>1981-82</c:v>
                </c:pt>
                <c:pt idx="2">
                  <c:v>1982-83</c:v>
                </c:pt>
                <c:pt idx="3">
                  <c:v>1983-84</c:v>
                </c:pt>
                <c:pt idx="4">
                  <c:v>1984-85</c:v>
                </c:pt>
                <c:pt idx="5">
                  <c:v>1985-86</c:v>
                </c:pt>
                <c:pt idx="6">
                  <c:v>1986-87</c:v>
                </c:pt>
                <c:pt idx="7">
                  <c:v>1987-88</c:v>
                </c:pt>
                <c:pt idx="8">
                  <c:v>1988-89</c:v>
                </c:pt>
                <c:pt idx="9">
                  <c:v>1989-90</c:v>
                </c:pt>
                <c:pt idx="10">
                  <c:v>1990-91</c:v>
                </c:pt>
                <c:pt idx="11">
                  <c:v>1991-92</c:v>
                </c:pt>
                <c:pt idx="12">
                  <c:v>1992-93</c:v>
                </c:pt>
                <c:pt idx="13">
                  <c:v>1993-94</c:v>
                </c:pt>
                <c:pt idx="14">
                  <c:v>1994-95</c:v>
                </c:pt>
                <c:pt idx="15">
                  <c:v>1995-96</c:v>
                </c:pt>
                <c:pt idx="16">
                  <c:v>1996-97</c:v>
                </c:pt>
                <c:pt idx="17">
                  <c:v>1997-98</c:v>
                </c:pt>
                <c:pt idx="18">
                  <c:v>1998-99</c:v>
                </c:pt>
                <c:pt idx="19">
                  <c:v>1999-00</c:v>
                </c:pt>
                <c:pt idx="20">
                  <c:v>2000-01</c:v>
                </c:pt>
                <c:pt idx="21">
                  <c:v>2001-02</c:v>
                </c:pt>
                <c:pt idx="22">
                  <c:v>2002-03</c:v>
                </c:pt>
                <c:pt idx="23">
                  <c:v>2003-04</c:v>
                </c:pt>
                <c:pt idx="24">
                  <c:v>2004-05</c:v>
                </c:pt>
                <c:pt idx="25">
                  <c:v>2005-06</c:v>
                </c:pt>
                <c:pt idx="26">
                  <c:v>2006-07</c:v>
                </c:pt>
                <c:pt idx="27">
                  <c:v>2007-08</c:v>
                </c:pt>
                <c:pt idx="28">
                  <c:v>2008-09</c:v>
                </c:pt>
                <c:pt idx="29">
                  <c:v>2009-10</c:v>
                </c:pt>
                <c:pt idx="30">
                  <c:v>2010-11</c:v>
                </c:pt>
                <c:pt idx="31">
                  <c:v>2011-12</c:v>
                </c:pt>
                <c:pt idx="32">
                  <c:v>2012-13</c:v>
                </c:pt>
                <c:pt idx="33">
                  <c:v>2013-14</c:v>
                </c:pt>
                <c:pt idx="34">
                  <c:v>2014-15</c:v>
                </c:pt>
              </c:strCache>
            </c:strRef>
          </c:cat>
          <c:val>
            <c:numRef>
              <c:f>'2PA_3PA'!$C$2:$C$36</c:f>
              <c:numCache>
                <c:formatCode>General</c:formatCode>
                <c:ptCount val="35"/>
                <c:pt idx="0">
                  <c:v>1981.0</c:v>
                </c:pt>
                <c:pt idx="1">
                  <c:v>2218.0</c:v>
                </c:pt>
                <c:pt idx="2">
                  <c:v>2242.0</c:v>
                </c:pt>
                <c:pt idx="3">
                  <c:v>2502.0</c:v>
                </c:pt>
                <c:pt idx="4">
                  <c:v>3185.0</c:v>
                </c:pt>
                <c:pt idx="5">
                  <c:v>3234.0</c:v>
                </c:pt>
                <c:pt idx="6">
                  <c:v>4847.0</c:v>
                </c:pt>
                <c:pt idx="7">
                  <c:v>5127.0</c:v>
                </c:pt>
                <c:pt idx="8">
                  <c:v>6807.0</c:v>
                </c:pt>
                <c:pt idx="9">
                  <c:v>7032.0</c:v>
                </c:pt>
                <c:pt idx="10">
                  <c:v>8104.0</c:v>
                </c:pt>
                <c:pt idx="11">
                  <c:v>8002.0</c:v>
                </c:pt>
                <c:pt idx="12">
                  <c:v>9344.0</c:v>
                </c:pt>
                <c:pt idx="13">
                  <c:v>10241.0</c:v>
                </c:pt>
                <c:pt idx="14">
                  <c:v>16429.0</c:v>
                </c:pt>
                <c:pt idx="15">
                  <c:v>18331.0</c:v>
                </c:pt>
                <c:pt idx="16">
                  <c:v>18987.0</c:v>
                </c:pt>
                <c:pt idx="17">
                  <c:v>15262.0</c:v>
                </c:pt>
                <c:pt idx="18">
                  <c:v>9340.0</c:v>
                </c:pt>
                <c:pt idx="19">
                  <c:v>16722.0</c:v>
                </c:pt>
                <c:pt idx="20">
                  <c:v>15942.0</c:v>
                </c:pt>
                <c:pt idx="21">
                  <c:v>17052.0</c:v>
                </c:pt>
                <c:pt idx="22">
                  <c:v>17486.0</c:v>
                </c:pt>
                <c:pt idx="23">
                  <c:v>18810.0</c:v>
                </c:pt>
                <c:pt idx="24">
                  <c:v>20501.0</c:v>
                </c:pt>
                <c:pt idx="25">
                  <c:v>19731.0</c:v>
                </c:pt>
                <c:pt idx="26">
                  <c:v>21816.0</c:v>
                </c:pt>
                <c:pt idx="27">
                  <c:v>22590.0</c:v>
                </c:pt>
                <c:pt idx="28">
                  <c:v>21725.0</c:v>
                </c:pt>
                <c:pt idx="29">
                  <c:v>21856.0</c:v>
                </c:pt>
                <c:pt idx="30">
                  <c:v>22816.0</c:v>
                </c:pt>
                <c:pt idx="31">
                  <c:v>18603.0</c:v>
                </c:pt>
                <c:pt idx="32">
                  <c:v>24747.0</c:v>
                </c:pt>
                <c:pt idx="33">
                  <c:v>27031.0</c:v>
                </c:pt>
                <c:pt idx="34">
                  <c:v>27932.0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2916944"/>
        <c:axId val="2124325888"/>
      </c:lineChart>
      <c:catAx>
        <c:axId val="213291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24325888"/>
        <c:crosses val="autoZero"/>
        <c:auto val="1"/>
        <c:lblAlgn val="ctr"/>
        <c:lblOffset val="100"/>
        <c:noMultiLvlLbl val="0"/>
      </c:catAx>
      <c:valAx>
        <c:axId val="212432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3291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12103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兩張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6349499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673100" y="6472707"/>
            <a:ext cx="11658600" cy="58008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王大明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/>
          </p:nvPr>
        </p:nvSpPr>
        <p:spPr>
          <a:xfrm>
            <a:off x="673100" y="5245100"/>
            <a:ext cx="11658600" cy="11303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 defTabSz="914400"/>
            <a:r>
              <a:t>在此輸入名言語錄。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/>
          </p:nvPr>
        </p:nvSpPr>
        <p:spPr>
          <a:xfrm>
            <a:off x="5863349" y="70612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」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6"/>
          </p:nvPr>
        </p:nvSpPr>
        <p:spPr>
          <a:xfrm>
            <a:off x="5863349" y="2565400"/>
            <a:ext cx="1280161" cy="1701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「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大標題文字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替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大標題文字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大標題文字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3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352794" y="9232900"/>
            <a:ext cx="299213" cy="304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52794" y="9231630"/>
            <a:ext cx="299213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basketball-reference.co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673100" y="2438400"/>
            <a:ext cx="11658600" cy="3568700"/>
          </a:xfrm>
          <a:prstGeom prst="rect">
            <a:avLst/>
          </a:prstGeom>
        </p:spPr>
        <p:txBody>
          <a:bodyPr/>
          <a:lstStyle/>
          <a:p>
            <a:r>
              <a:rPr dirty="0"/>
              <a:t>NBA </a:t>
            </a:r>
          </a:p>
          <a:p>
            <a:r>
              <a:rPr dirty="0"/>
              <a:t>Analysis</a:t>
            </a:r>
          </a:p>
        </p:txBody>
      </p:sp>
      <p:sp>
        <p:nvSpPr>
          <p:cNvPr id="159" name="Shape 159"/>
          <p:cNvSpPr/>
          <p:nvPr/>
        </p:nvSpPr>
        <p:spPr>
          <a:xfrm>
            <a:off x="4502149" y="5962650"/>
            <a:ext cx="40005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電機三 陳緯哲 陳品融 蔡秉璇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VISUALIZATION</a:t>
            </a:r>
          </a:p>
        </p:txBody>
      </p:sp>
      <p:pic>
        <p:nvPicPr>
          <p:cNvPr id="203" name="螢幕快照 2016-01-23 21.4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5992" y="1258582"/>
            <a:ext cx="7092816" cy="404742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04" name="螢幕快照 2016-01-23 21.41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39163" y="5462163"/>
            <a:ext cx="7126474" cy="404742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205" name="Shape 205"/>
          <p:cNvSpPr/>
          <p:nvPr/>
        </p:nvSpPr>
        <p:spPr>
          <a:xfrm>
            <a:off x="8922925" y="1793992"/>
            <a:ext cx="44976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549414" y="1793992"/>
            <a:ext cx="44976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6394214" y="1793992"/>
            <a:ext cx="44976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VISUALIZATION</a:t>
            </a:r>
          </a:p>
        </p:txBody>
      </p:sp>
      <p:pic>
        <p:nvPicPr>
          <p:cNvPr id="210" name="螢幕快照 2016-01-23 21.42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8906" y="1233098"/>
            <a:ext cx="7008472" cy="397652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11" name="螢幕快照 2016-01-23 21.4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8599" y="5368123"/>
            <a:ext cx="7029086" cy="397652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212" name="Shape 212"/>
          <p:cNvSpPr/>
          <p:nvPr/>
        </p:nvSpPr>
        <p:spPr>
          <a:xfrm>
            <a:off x="8080022" y="1748837"/>
            <a:ext cx="44976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3383844" y="5903148"/>
            <a:ext cx="44976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673100" y="638057"/>
            <a:ext cx="11658600" cy="140305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11479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Which team makes</a:t>
            </a:r>
            <a:r>
              <a:rPr>
                <a:solidFill>
                  <a:srgbClr val="892726"/>
                </a:solidFill>
              </a:rPr>
              <a:t> </a:t>
            </a:r>
          </a:p>
          <a:p>
            <a:pPr defTabSz="411479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>
                <a:solidFill>
                  <a:srgbClr val="892726"/>
                </a:solidFill>
              </a:rPr>
              <a:t>the greatest deal </a:t>
            </a:r>
            <a:r>
              <a:t>?</a:t>
            </a:r>
          </a:p>
        </p:txBody>
      </p:sp>
      <p:sp>
        <p:nvSpPr>
          <p:cNvPr id="216" name="Shape 216"/>
          <p:cNvSpPr/>
          <p:nvPr/>
        </p:nvSpPr>
        <p:spPr>
          <a:xfrm>
            <a:off x="1546497" y="2586614"/>
            <a:ext cx="5934225" cy="223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Data Source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Season Stats, Player Stats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How to calculate?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Normalize the WS (Win Share) and Salary </a:t>
            </a:r>
          </a:p>
        </p:txBody>
      </p:sp>
      <p:pic>
        <p:nvPicPr>
          <p:cNvPr id="217" name="螢幕快照 2016-01-24 22.56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998" y="4893914"/>
            <a:ext cx="10930804" cy="3858829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673100" y="577850"/>
            <a:ext cx="11658600" cy="7493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VISUALIZATION</a:t>
            </a:r>
          </a:p>
        </p:txBody>
      </p:sp>
      <p:pic>
        <p:nvPicPr>
          <p:cNvPr id="220" name="CP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378" y="1692140"/>
            <a:ext cx="11658601" cy="668706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W%/Pace vs. Attendance</a:t>
            </a:r>
            <a:endParaRPr lang="zh-TW" altLang="en-US" b="1" dirty="0"/>
          </a:p>
        </p:txBody>
      </p:sp>
      <p:sp>
        <p:nvSpPr>
          <p:cNvPr id="4" name="Shape 216"/>
          <p:cNvSpPr/>
          <p:nvPr/>
        </p:nvSpPr>
        <p:spPr>
          <a:xfrm>
            <a:off x="1546497" y="2586614"/>
            <a:ext cx="513281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Data Source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rPr lang="en-US" altLang="zh-TW" dirty="0">
                <a:latin typeface="Baskerville SemiBold"/>
                <a:sym typeface="Baskerville"/>
              </a:rPr>
              <a:t>Miscellaneous </a:t>
            </a:r>
            <a:r>
              <a:rPr lang="en-US" altLang="zh-TW" dirty="0" smtClean="0">
                <a:latin typeface="Baskerville SemiBold"/>
                <a:sym typeface="Baskerville"/>
              </a:rPr>
              <a:t>Stats from 2005 to 2015</a:t>
            </a:r>
            <a:endParaRPr dirty="0">
              <a:latin typeface="Baskerville SemiBold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3862017"/>
            <a:ext cx="10058400" cy="42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71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Visualization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161313"/>
            <a:ext cx="11658600" cy="672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02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Is Western Conference better than Eastern Conference?</a:t>
            </a:r>
            <a:br>
              <a:rPr lang="en-US" altLang="zh-TW" b="1" dirty="0"/>
            </a:br>
            <a:endParaRPr lang="zh-TW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5694"/>
              </p:ext>
            </p:extLst>
          </p:nvPr>
        </p:nvGraphicFramePr>
        <p:xfrm>
          <a:off x="2787650" y="2400299"/>
          <a:ext cx="7429500" cy="55054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76500"/>
                <a:gridCol w="2476500"/>
                <a:gridCol w="2476500"/>
              </a:tblGrid>
              <a:tr h="1101090">
                <a:tc>
                  <a:txBody>
                    <a:bodyPr/>
                    <a:lstStyle/>
                    <a:p>
                      <a:pPr algn="r" fontAlgn="ctr"/>
                      <a:r>
                        <a:rPr lang="en-US" sz="3600" u="none" strike="noStrike" dirty="0">
                          <a:effectLst/>
                        </a:rPr>
                        <a:t>Season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3600" u="none" strike="noStrike" dirty="0" smtClean="0">
                          <a:effectLst/>
                        </a:rPr>
                        <a:t>East</a:t>
                      </a:r>
                      <a:r>
                        <a:rPr lang="en-US" sz="3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3600" u="none" strike="noStrike" dirty="0" smtClean="0">
                          <a:effectLst/>
                        </a:rPr>
                        <a:t>Win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3600" u="none" strike="noStrike" dirty="0" smtClean="0">
                          <a:effectLst/>
                        </a:rPr>
                        <a:t>West</a:t>
                      </a:r>
                      <a:r>
                        <a:rPr lang="en-US" sz="3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3600" u="none" strike="noStrike" dirty="0" smtClean="0">
                          <a:effectLst/>
                        </a:rPr>
                        <a:t>Win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11010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2015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577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653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11010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2014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556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>
                          <a:effectLst/>
                        </a:rPr>
                        <a:t>674</a:t>
                      </a:r>
                      <a:endParaRPr lang="en-US" altLang="zh-TW" sz="3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11010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2013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577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>
                          <a:effectLst/>
                        </a:rPr>
                        <a:t>653</a:t>
                      </a:r>
                      <a:endParaRPr lang="en-US" altLang="zh-TW" sz="3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  <a:tr h="11010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2011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579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3600" u="none" strike="noStrike" dirty="0">
                          <a:effectLst/>
                        </a:rPr>
                        <a:t>651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051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2014-15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Visualization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176084"/>
            <a:ext cx="11658600" cy="58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88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2013-14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Visualization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157033"/>
            <a:ext cx="11653497" cy="583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76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2012-13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Visualization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157033"/>
            <a:ext cx="11658599" cy="58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25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body" idx="13"/>
          </p:nvPr>
        </p:nvSpPr>
        <p:spPr>
          <a:xfrm>
            <a:off x="673100" y="2882900"/>
            <a:ext cx="11658600" cy="6601807"/>
          </a:xfrm>
          <a:prstGeom prst="rect">
            <a:avLst/>
          </a:prstGeom>
        </p:spPr>
        <p:txBody>
          <a:bodyPr/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/>
              <a:t>Big Three (but failed)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/>
              <a:t>Age vs. Experience 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 smtClean="0"/>
              <a:t>Who </a:t>
            </a:r>
            <a:r>
              <a:rPr dirty="0"/>
              <a:t>is the </a:t>
            </a:r>
            <a:r>
              <a:rPr lang="en-US" dirty="0">
                <a:solidFill>
                  <a:srgbClr val="C00000"/>
                </a:solidFill>
              </a:rPr>
              <a:t>"</a:t>
            </a:r>
            <a:r>
              <a:rPr dirty="0" smtClean="0">
                <a:solidFill>
                  <a:srgbClr val="AE1900"/>
                </a:solidFill>
              </a:rPr>
              <a:t>MONEY STEALER</a:t>
            </a:r>
            <a:r>
              <a:rPr lang="en-US" dirty="0" smtClean="0">
                <a:solidFill>
                  <a:srgbClr val="AE1900"/>
                </a:solidFill>
              </a:rPr>
              <a:t>"</a:t>
            </a:r>
            <a:r>
              <a:rPr dirty="0" smtClean="0"/>
              <a:t>?!</a:t>
            </a:r>
            <a:endParaRPr dirty="0"/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/>
              <a:t>Which team makes</a:t>
            </a:r>
            <a:r>
              <a:rPr dirty="0">
                <a:solidFill>
                  <a:srgbClr val="892726"/>
                </a:solidFill>
              </a:rPr>
              <a:t> the greatest deal</a:t>
            </a:r>
            <a:r>
              <a:rPr dirty="0" smtClean="0"/>
              <a:t>?</a:t>
            </a:r>
            <a:endParaRPr lang="en-US" dirty="0" smtClean="0"/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lang="en-US" dirty="0" smtClean="0"/>
              <a:t>W%/Pace vs. Attendance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lang="en-US" dirty="0" smtClean="0"/>
              <a:t>Is Western </a:t>
            </a:r>
            <a:r>
              <a:rPr lang="en-US" altLang="zh-TW" dirty="0" smtClean="0"/>
              <a:t>C</a:t>
            </a:r>
            <a:r>
              <a:rPr lang="en-US" dirty="0" smtClean="0"/>
              <a:t>onference better than </a:t>
            </a:r>
            <a:r>
              <a:rPr lang="en-US" altLang="zh-TW" dirty="0" smtClean="0"/>
              <a:t>Eastern Conference?</a:t>
            </a:r>
            <a:endParaRPr lang="en-US" dirty="0" smtClean="0"/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lang="en-US" altLang="zh-TW" dirty="0"/>
              <a:t>Change of Styles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endParaRPr dirty="0"/>
          </a:p>
        </p:txBody>
      </p:sp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673100" y="1029541"/>
            <a:ext cx="11658600" cy="749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Topics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2010-11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VIsualization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2157033"/>
            <a:ext cx="11653497" cy="583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05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Change of the number of three pointers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Change of Styles</a:t>
            </a:r>
            <a:endParaRPr lang="zh-TW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90416"/>
              </p:ext>
            </p:extLst>
          </p:nvPr>
        </p:nvGraphicFramePr>
        <p:xfrm>
          <a:off x="5113337" y="2070100"/>
          <a:ext cx="2849562" cy="694159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49854"/>
                <a:gridCol w="949854"/>
                <a:gridCol w="949854"/>
              </a:tblGrid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Season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2PA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3PA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1980-81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85449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1981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1981-82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85911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2218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1982-83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87133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2242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1983-84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86043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2502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1984-85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84646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3185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1985-86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84374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3234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1986-87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84001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4847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1987-88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83248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5127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1988-89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82167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6807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1989-90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85586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7032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1990-91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85817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8104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1991-92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85042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8002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1992-93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82447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9344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1993-94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80354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10241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1994-95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71352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16429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1995-96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74658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18331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1996-97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72234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18987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1997-98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76486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15262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1998-99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46435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9340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1999-00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78192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16722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2000-01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77225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15942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2001-02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77322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17052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2002-03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82377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17486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2003-04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80022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18810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2004-05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78383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20501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2005-06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77490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19731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2006-07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76820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21816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2007-08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78614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22590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2008-09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78003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21725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2009-10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79714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21856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2010-11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78113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22816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2011-12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62640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18603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2012-13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76393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24747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2013-14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75900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27031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  <a:tr h="19282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000" u="none" strike="noStrike">
                          <a:effectLst/>
                        </a:rPr>
                        <a:t>2014-15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75628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27932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8146" marR="8146" marT="8146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794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VISualization</a:t>
            </a:r>
            <a:endParaRPr lang="zh-TW" altLang="en-US" b="1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3428095"/>
              </p:ext>
            </p:extLst>
          </p:nvPr>
        </p:nvGraphicFramePr>
        <p:xfrm>
          <a:off x="673100" y="1771650"/>
          <a:ext cx="11029950" cy="742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0471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VISUALIZation</a:t>
            </a:r>
            <a:endParaRPr lang="zh-TW" altLang="en-US" b="1" dirty="0"/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350472"/>
              </p:ext>
            </p:extLst>
          </p:nvPr>
        </p:nvGraphicFramePr>
        <p:xfrm>
          <a:off x="673100" y="1733550"/>
          <a:ext cx="11122025" cy="697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056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W% vs. 2p/3P(Before 1994-95)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Change of styles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29" y="2157032"/>
            <a:ext cx="11663372" cy="67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08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/>
              <a:t>W% vs. </a:t>
            </a:r>
            <a:r>
              <a:rPr lang="en-US" altLang="zh-TW" dirty="0" smtClean="0"/>
              <a:t>2p/3P(after </a:t>
            </a:r>
            <a:r>
              <a:rPr lang="en-US" altLang="zh-TW" dirty="0"/>
              <a:t>1994-95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Change of styles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70100"/>
            <a:ext cx="11658600" cy="67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988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Extension</a:t>
            </a:r>
            <a:endParaRPr lang="zh-TW" altLang="en-US" b="1" dirty="0"/>
          </a:p>
        </p:txBody>
      </p:sp>
      <p:sp>
        <p:nvSpPr>
          <p:cNvPr id="4" name="Shape 216"/>
          <p:cNvSpPr/>
          <p:nvPr/>
        </p:nvSpPr>
        <p:spPr>
          <a:xfrm>
            <a:off x="673100" y="2605664"/>
            <a:ext cx="12271949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 </a:t>
            </a:r>
            <a:r>
              <a:rPr lang="en-US" sz="3600" dirty="0" smtClean="0"/>
              <a:t>Find 2P/FG, 3P/FG, 2P%, 3P% for different period </a:t>
            </a:r>
          </a:p>
          <a:p>
            <a:pPr algn="l">
              <a:buClr>
                <a:srgbClr val="9A958E"/>
              </a:buClr>
              <a:buSzPct val="75000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       of time to maximize W%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 </a:t>
            </a:r>
            <a:r>
              <a:rPr lang="en-US" sz="3600" dirty="0" smtClean="0">
                <a:latin typeface="Baskerville SemiBold"/>
              </a:rPr>
              <a:t>Identify players who are suitable for the current style</a:t>
            </a:r>
          </a:p>
          <a:p>
            <a:pPr algn="l">
              <a:buClr>
                <a:srgbClr val="9A958E"/>
              </a:buClr>
              <a:buSzPct val="75000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       of NBA</a:t>
            </a:r>
            <a:endParaRPr sz="3600" dirty="0">
              <a:latin typeface="Baskervill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96056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Extension: Fail</a:t>
            </a:r>
            <a:endParaRPr lang="zh-TW" altLang="en-US" b="1" dirty="0"/>
          </a:p>
        </p:txBody>
      </p:sp>
      <p:sp>
        <p:nvSpPr>
          <p:cNvPr id="4" name="Shape 216"/>
          <p:cNvSpPr/>
          <p:nvPr/>
        </p:nvSpPr>
        <p:spPr>
          <a:xfrm>
            <a:off x="1524000" y="2143226"/>
            <a:ext cx="981075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Reason: 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1. Only find the trend, not the relation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2. Winning percentage is too complicated, which is </a:t>
            </a:r>
          </a:p>
          <a:p>
            <a:pPr algn="l">
              <a:buClr>
                <a:srgbClr val="9A958E"/>
              </a:buClr>
              <a:buSzPct val="75000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       not only related to 3P/FG, 3P%...</a:t>
            </a:r>
          </a:p>
          <a:p>
            <a:pPr algn="l">
              <a:buClr>
                <a:srgbClr val="9A958E"/>
              </a:buClr>
              <a:buSzPct val="75000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       -&gt; need some machine learning skill</a:t>
            </a:r>
            <a:endParaRPr sz="3600" dirty="0">
              <a:latin typeface="Baskervill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63832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Challenges we faced</a:t>
            </a:r>
            <a:endParaRPr lang="zh-TW" altLang="en-US" b="1" dirty="0"/>
          </a:p>
        </p:txBody>
      </p:sp>
      <p:sp>
        <p:nvSpPr>
          <p:cNvPr id="4" name="Shape 216"/>
          <p:cNvSpPr/>
          <p:nvPr/>
        </p:nvSpPr>
        <p:spPr>
          <a:xfrm>
            <a:off x="1597025" y="2295626"/>
            <a:ext cx="981075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1. Many data, but don’t know how to start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2. Exporting the data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3. Extra spaces, missing columns, redundant data…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4. Some problems when using the tools</a:t>
            </a:r>
          </a:p>
          <a:p>
            <a:pPr marL="326571" indent="-326571" algn="l">
              <a:buClr>
                <a:srgbClr val="9A958E"/>
              </a:buClr>
              <a:buSzPct val="75000"/>
              <a:buFontTx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>
                <a:latin typeface="Baskerville SemiBold"/>
              </a:rPr>
              <a:t>5. </a:t>
            </a:r>
            <a:r>
              <a:rPr lang="en-US" altLang="zh-TW" sz="3600" dirty="0">
                <a:latin typeface="Baskerville SemiBold"/>
              </a:rPr>
              <a:t>Fail in </a:t>
            </a:r>
            <a:r>
              <a:rPr lang="en-US" altLang="zh-TW" sz="3600" dirty="0" smtClean="0">
                <a:latin typeface="Baskerville SemiBold"/>
              </a:rPr>
              <a:t>analysis</a:t>
            </a:r>
            <a:endParaRPr lang="en-US" altLang="zh-TW" sz="3600" dirty="0">
              <a:latin typeface="Baskervill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220565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02702"/>
          </a:xfrm>
        </p:spPr>
        <p:txBody>
          <a:bodyPr/>
          <a:lstStyle/>
          <a:p>
            <a:r>
              <a:rPr lang="en-US" altLang="zh-TW" dirty="0" smtClean="0"/>
              <a:t>What we’ve learned from the project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Conclusion</a:t>
            </a:r>
            <a:endParaRPr lang="zh-TW" altLang="en-US" b="1" dirty="0"/>
          </a:p>
        </p:txBody>
      </p:sp>
      <p:sp>
        <p:nvSpPr>
          <p:cNvPr id="4" name="Shape 216"/>
          <p:cNvSpPr/>
          <p:nvPr/>
        </p:nvSpPr>
        <p:spPr>
          <a:xfrm>
            <a:off x="1597025" y="3133826"/>
            <a:ext cx="9810750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1. Choosing topics that are suitable for data analytics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 smtClean="0"/>
              <a:t>2. Data cleaning and data integration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>
                <a:latin typeface="Baskerville SemiBold"/>
              </a:rPr>
              <a:t>3</a:t>
            </a:r>
            <a:r>
              <a:rPr lang="en-US" sz="3600" dirty="0" smtClean="0">
                <a:latin typeface="Baskerville SemiBold"/>
              </a:rPr>
              <a:t>. Tools for data analytics(Excel, MySQL, Tableau)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>
                <a:latin typeface="Baskerville SemiBold"/>
              </a:rPr>
              <a:t>4</a:t>
            </a:r>
            <a:r>
              <a:rPr lang="en-US" sz="3600" dirty="0" smtClean="0">
                <a:latin typeface="Baskerville SemiBold"/>
              </a:rPr>
              <a:t>. Some tips for data visualization</a:t>
            </a:r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lang="en-US" sz="3600" dirty="0">
                <a:latin typeface="Baskerville SemiBold"/>
              </a:rPr>
              <a:t>5</a:t>
            </a:r>
            <a:r>
              <a:rPr lang="en-US" sz="3600" dirty="0" smtClean="0">
                <a:latin typeface="Baskerville SemiBold"/>
              </a:rPr>
              <a:t>. Hope to learn machine learning to do some more accurate analysis</a:t>
            </a:r>
            <a:endParaRPr sz="3600" dirty="0">
              <a:latin typeface="Baskervill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88918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body" idx="13"/>
          </p:nvPr>
        </p:nvSpPr>
        <p:spPr>
          <a:xfrm>
            <a:off x="673100" y="2163768"/>
            <a:ext cx="11658600" cy="1397001"/>
          </a:xfrm>
          <a:prstGeom prst="rect">
            <a:avLst/>
          </a:prstGeom>
        </p:spPr>
        <p:txBody>
          <a:bodyPr/>
          <a:lstStyle/>
          <a:p>
            <a:pPr algn="l">
              <a:defRPr sz="3000" spc="270"/>
            </a:pPr>
            <a:endParaRPr/>
          </a:p>
          <a:p>
            <a:pPr algn="l">
              <a:defRPr sz="3000" spc="27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Analysis &amp; Visualization</a:t>
            </a:r>
          </a:p>
        </p:txBody>
      </p:sp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673100" y="902301"/>
            <a:ext cx="11658600" cy="749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Introduction</a:t>
            </a:r>
          </a:p>
        </p:txBody>
      </p:sp>
      <p:sp>
        <p:nvSpPr>
          <p:cNvPr id="166" name="Shape 166"/>
          <p:cNvSpPr/>
          <p:nvPr/>
        </p:nvSpPr>
        <p:spPr>
          <a:xfrm>
            <a:off x="999247" y="3423570"/>
            <a:ext cx="8394029" cy="4867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/>
              <a:t>Age vs. Experience 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 smtClean="0"/>
              <a:t>Who </a:t>
            </a:r>
            <a:r>
              <a:rPr dirty="0"/>
              <a:t>is the </a:t>
            </a:r>
            <a:r>
              <a:rPr dirty="0">
                <a:solidFill>
                  <a:srgbClr val="AE1900"/>
                </a:solidFill>
              </a:rPr>
              <a:t>MONEY STEALER</a:t>
            </a:r>
            <a:r>
              <a:rPr dirty="0"/>
              <a:t>?!</a:t>
            </a:r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spc="56">
                <a:latin typeface="Charter"/>
                <a:ea typeface="Charter"/>
                <a:cs typeface="Charter"/>
                <a:sym typeface="Charter"/>
              </a:defRPr>
            </a:pPr>
            <a:r>
              <a:rPr dirty="0"/>
              <a:t>Which team makes the greatest deal</a:t>
            </a:r>
            <a:r>
              <a:rPr dirty="0" smtClean="0"/>
              <a:t>?</a:t>
            </a:r>
            <a:endParaRPr lang="en-US" dirty="0" smtClean="0"/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lang="en-US" altLang="zh-TW" dirty="0"/>
              <a:t>W%/Pace </a:t>
            </a:r>
            <a:r>
              <a:rPr lang="en-US" altLang="zh-TW" dirty="0" smtClean="0"/>
              <a:t>vs. Attendance</a:t>
            </a:r>
            <a:endParaRPr lang="en-US" altLang="zh-TW" dirty="0"/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Char char="•"/>
              <a:defRPr sz="2800" cap="none" spc="56">
                <a:latin typeface="Charter"/>
                <a:ea typeface="Charter"/>
                <a:cs typeface="Charter"/>
                <a:sym typeface="Charter"/>
              </a:defRPr>
            </a:pPr>
            <a:r>
              <a:rPr lang="en-US" altLang="zh-TW" dirty="0"/>
              <a:t>Is Western Conference better than Eastern Conference</a:t>
            </a:r>
            <a:r>
              <a:rPr lang="en-US" altLang="zh-TW" dirty="0" smtClean="0"/>
              <a:t>?</a:t>
            </a:r>
            <a:endParaRPr lang="en-US" dirty="0" smtClean="0"/>
          </a:p>
          <a:p>
            <a:pPr marL="381000" indent="-381000" algn="l">
              <a:spcBef>
                <a:spcPts val="3400"/>
              </a:spcBef>
              <a:buClr>
                <a:srgbClr val="9A958E"/>
              </a:buClr>
              <a:buSzPct val="75000"/>
              <a:buFontTx/>
              <a:buChar char="•"/>
              <a:defRPr sz="2800" spc="56">
                <a:latin typeface="Charter"/>
                <a:ea typeface="Charter"/>
                <a:cs typeface="Charter"/>
                <a:sym typeface="Charter"/>
              </a:defRPr>
            </a:pPr>
            <a:r>
              <a:rPr lang="en-US" altLang="zh-TW" dirty="0"/>
              <a:t>Change of </a:t>
            </a:r>
            <a:r>
              <a:rPr lang="en-US" altLang="zh-TW" dirty="0" smtClean="0"/>
              <a:t>Styles</a:t>
            </a:r>
            <a:endParaRPr lang="en-US" altLang="zh-TW" dirty="0"/>
          </a:p>
        </p:txBody>
      </p:sp>
      <p:pic>
        <p:nvPicPr>
          <p:cNvPr id="1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7174" y="3148751"/>
            <a:ext cx="3055815" cy="158043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6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9716" y="5204453"/>
            <a:ext cx="4570731" cy="89510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Reference</a:t>
            </a:r>
          </a:p>
        </p:txBody>
      </p:sp>
      <p:sp>
        <p:nvSpPr>
          <p:cNvPr id="223" name="Shape 223"/>
          <p:cNvSpPr/>
          <p:nvPr/>
        </p:nvSpPr>
        <p:spPr>
          <a:xfrm>
            <a:off x="1019723" y="2020005"/>
            <a:ext cx="2656732" cy="464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u="sng">
                <a:latin typeface="+mn-lt"/>
                <a:ea typeface="+mn-ea"/>
                <a:cs typeface="+mn-cs"/>
                <a:sym typeface="Baskerville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Basketball Reference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 txBox="1">
            <a:spLocks/>
          </p:cNvSpPr>
          <p:nvPr/>
        </p:nvSpPr>
        <p:spPr>
          <a:xfrm>
            <a:off x="673100" y="441325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1pPr>
            <a:lvl2pPr marL="0" marR="0" indent="228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2pPr>
            <a:lvl3pPr marL="0" marR="0" indent="457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3pPr>
            <a:lvl4pPr marL="0" marR="0" indent="685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4pPr>
            <a:lvl5pPr marL="0" marR="0" indent="9144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5pPr>
            <a:lvl6pPr marL="0" marR="0" indent="11430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6pPr>
            <a:lvl7pPr marL="0" marR="0" indent="13716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7pPr>
            <a:lvl8pPr marL="0" marR="0" indent="16002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8pPr>
            <a:lvl9pPr marL="0" marR="0" indent="182880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all" spc="79" baseline="0">
                <a:ln>
                  <a:noFill/>
                </a:ln>
                <a:solidFill>
                  <a:srgbClr val="5B5854"/>
                </a:solidFill>
                <a:uFillTx/>
                <a:latin typeface="+mn-lt"/>
                <a:ea typeface="+mn-ea"/>
                <a:cs typeface="+mn-cs"/>
                <a:sym typeface="Baskerville"/>
              </a:defRPr>
            </a:lvl9pPr>
          </a:lstStyle>
          <a:p>
            <a:pPr hangingPunct="1"/>
            <a:r>
              <a:rPr lang="en-US" altLang="zh-TW" smtClean="0"/>
              <a:t>Thanks for listening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048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673100" y="1077257"/>
            <a:ext cx="11658600" cy="749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dirty="0"/>
              <a:t>Age vs. Experience</a:t>
            </a:r>
          </a:p>
        </p:txBody>
      </p:sp>
      <p:sp>
        <p:nvSpPr>
          <p:cNvPr id="171" name="Shape 171"/>
          <p:cNvSpPr/>
          <p:nvPr/>
        </p:nvSpPr>
        <p:spPr>
          <a:xfrm>
            <a:off x="875979" y="2850987"/>
            <a:ext cx="8931932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Data Source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rPr lang="en-US" altLang="zh-TW" dirty="0" smtClean="0">
                <a:sym typeface="Baskerville"/>
              </a:rPr>
              <a:t>The </a:t>
            </a:r>
            <a:r>
              <a:rPr lang="en-US" altLang="zh-TW" dirty="0">
                <a:sym typeface="Baskerville"/>
              </a:rPr>
              <a:t>whole </a:t>
            </a:r>
            <a:r>
              <a:rPr lang="en-US" altLang="zh-TW" dirty="0" smtClean="0">
                <a:sym typeface="Baskerville"/>
              </a:rPr>
              <a:t>league s</a:t>
            </a:r>
            <a:r>
              <a:rPr dirty="0" smtClean="0"/>
              <a:t>tats since </a:t>
            </a:r>
            <a:r>
              <a:rPr dirty="0"/>
              <a:t>2000 (year by year)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endParaRPr dirty="0"/>
          </a:p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How to calculate?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rPr dirty="0"/>
              <a:t>Using the data of </a:t>
            </a:r>
            <a:r>
              <a:rPr dirty="0">
                <a:solidFill>
                  <a:schemeClr val="accent5">
                    <a:satOff val="-8700"/>
                    <a:lumOff val="-21853"/>
                  </a:schemeClr>
                </a:solidFill>
                <a:latin typeface="Charter"/>
                <a:ea typeface="Charter"/>
                <a:cs typeface="Charter"/>
                <a:sym typeface="Charter"/>
              </a:rPr>
              <a:t>assists per game</a:t>
            </a:r>
            <a:r>
              <a:rPr dirty="0"/>
              <a:t> and </a:t>
            </a:r>
            <a:r>
              <a:rPr dirty="0">
                <a:solidFill>
                  <a:schemeClr val="accent5">
                    <a:satOff val="-8700"/>
                    <a:lumOff val="-21853"/>
                  </a:schemeClr>
                </a:solidFill>
                <a:latin typeface="Charter"/>
                <a:ea typeface="Charter"/>
                <a:cs typeface="Charter"/>
                <a:sym typeface="Charter"/>
              </a:rPr>
              <a:t>turnovers per game</a:t>
            </a:r>
            <a:r>
              <a:rPr dirty="0"/>
              <a:t>  (AST/TOV)</a:t>
            </a:r>
          </a:p>
        </p:txBody>
      </p:sp>
      <p:pic>
        <p:nvPicPr>
          <p:cNvPr id="172" name="螢幕快照 2016-01-24 21.12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703" y="5250790"/>
            <a:ext cx="10221394" cy="323208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9668710" y="5243819"/>
            <a:ext cx="389320" cy="324602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0559153" y="5243819"/>
            <a:ext cx="389321" cy="3246024"/>
          </a:xfrm>
          <a:prstGeom prst="rect">
            <a:avLst/>
          </a:prstGeom>
          <a:ln w="508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673100" y="577850"/>
            <a:ext cx="11658600" cy="7493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Visualization</a:t>
            </a:r>
          </a:p>
        </p:txBody>
      </p:sp>
      <p:pic>
        <p:nvPicPr>
          <p:cNvPr id="177" name="total(AST:TOV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719" y="5333751"/>
            <a:ext cx="6755784" cy="382952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78" name="螢幕快照 2016-01-22 21.5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2409" y="1459684"/>
            <a:ext cx="7039982" cy="362111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79" name="螢幕快照 2016-01-23 17.12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6184" y="6142613"/>
            <a:ext cx="5061182" cy="159597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673100" y="1212850"/>
            <a:ext cx="11658600" cy="749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rPr dirty="0"/>
              <a:t>Who is the</a:t>
            </a:r>
            <a:r>
              <a:rPr dirty="0">
                <a:solidFill>
                  <a:srgbClr val="941706"/>
                </a:solidFill>
              </a:rPr>
              <a:t> MONEY STEALER</a:t>
            </a:r>
            <a:r>
              <a:rPr dirty="0">
                <a:solidFill>
                  <a:srgbClr val="AE1900"/>
                </a:solidFill>
              </a:rPr>
              <a:t> </a:t>
            </a:r>
            <a:r>
              <a:rPr dirty="0"/>
              <a:t>?!</a:t>
            </a:r>
          </a:p>
        </p:txBody>
      </p:sp>
      <p:sp>
        <p:nvSpPr>
          <p:cNvPr id="182" name="Shape 182"/>
          <p:cNvSpPr/>
          <p:nvPr/>
        </p:nvSpPr>
        <p:spPr>
          <a:xfrm>
            <a:off x="971409" y="2660127"/>
            <a:ext cx="7355980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26571" indent="-326571" algn="l">
              <a:buClr>
                <a:srgbClr val="9A958E"/>
              </a:buClr>
              <a:buSzPct val="75000"/>
              <a:buChar char="•"/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Data Source</a:t>
            </a:r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t>Contracts of Players (2015-16), Players Advanced Stats</a:t>
            </a:r>
          </a:p>
          <a:p>
            <a:pPr algn="l">
              <a:defRPr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endParaRPr/>
          </a:p>
          <a:p>
            <a:pPr lvl="2" algn="l">
              <a:defRPr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pic>
        <p:nvPicPr>
          <p:cNvPr id="183" name="螢幕快照 2016-01-23 20.3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4177" y="3641696"/>
            <a:ext cx="9716446" cy="547621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673100" y="840350"/>
            <a:ext cx="11658600" cy="7493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rPr dirty="0"/>
              <a:t>Visualization</a:t>
            </a:r>
          </a:p>
        </p:txBody>
      </p:sp>
      <p:pic>
        <p:nvPicPr>
          <p:cNvPr id="186" name="薪水小偷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877" y="4660918"/>
            <a:ext cx="12113046" cy="43176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Visualization</a:t>
            </a:r>
          </a:p>
        </p:txBody>
      </p:sp>
      <p:pic>
        <p:nvPicPr>
          <p:cNvPr id="189" name="螢幕快照 2016-01-23 21.37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0164" y="1346976"/>
            <a:ext cx="7064472" cy="403684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0" name="螢幕快照 2016-01-23 21.38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0164" y="5397294"/>
            <a:ext cx="7064472" cy="4036843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91" name="Shape 191"/>
          <p:cNvSpPr/>
          <p:nvPr/>
        </p:nvSpPr>
        <p:spPr>
          <a:xfrm>
            <a:off x="5250274" y="1869251"/>
            <a:ext cx="44976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5250274" y="5924785"/>
            <a:ext cx="44976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8688681" y="1869251"/>
            <a:ext cx="44976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42900">
              <a:defRPr sz="4500" spc="9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VISUALization</a:t>
            </a:r>
          </a:p>
        </p:txBody>
      </p:sp>
      <p:pic>
        <p:nvPicPr>
          <p:cNvPr id="196" name="螢幕快照 2016-01-23 21.39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3880" y="1298712"/>
            <a:ext cx="7061592" cy="4029055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7" name="螢幕快照 2016-01-23 21.40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7026" y="5363628"/>
            <a:ext cx="7061592" cy="4009516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98" name="Shape 198"/>
          <p:cNvSpPr/>
          <p:nvPr/>
        </p:nvSpPr>
        <p:spPr>
          <a:xfrm>
            <a:off x="7703725" y="1824096"/>
            <a:ext cx="449765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852348" y="1824096"/>
            <a:ext cx="44976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129859" y="5857992"/>
            <a:ext cx="449764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 cap="all" spc="32">
                <a:latin typeface="+mn-lt"/>
                <a:ea typeface="+mn-ea"/>
                <a:cs typeface="+mn-cs"/>
                <a:sym typeface="Baskerville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543</Words>
  <Application>Microsoft Macintosh PowerPoint</Application>
  <PresentationFormat>自訂</PresentationFormat>
  <Paragraphs>216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Arial</vt:lpstr>
      <vt:lpstr>Avenir Medium</vt:lpstr>
      <vt:lpstr>Baskerville</vt:lpstr>
      <vt:lpstr>Baskerville SemiBold</vt:lpstr>
      <vt:lpstr>Charter</vt:lpstr>
      <vt:lpstr>Helvetica Neue</vt:lpstr>
      <vt:lpstr>新細明體</vt:lpstr>
      <vt:lpstr>New_Template8</vt:lpstr>
      <vt:lpstr>NBA  Analysis</vt:lpstr>
      <vt:lpstr>Topics</vt:lpstr>
      <vt:lpstr>Introduction</vt:lpstr>
      <vt:lpstr>Age vs. Experience</vt:lpstr>
      <vt:lpstr>Visualization</vt:lpstr>
      <vt:lpstr>Who is the MONEY STEALER ?!</vt:lpstr>
      <vt:lpstr>Visualization</vt:lpstr>
      <vt:lpstr>Visualization</vt:lpstr>
      <vt:lpstr>VISUALization</vt:lpstr>
      <vt:lpstr>VISUALIZATION</vt:lpstr>
      <vt:lpstr>VISUALIZATION</vt:lpstr>
      <vt:lpstr>Which team makes  the greatest deal ?</vt:lpstr>
      <vt:lpstr>VISUALIZATION</vt:lpstr>
      <vt:lpstr>W%/Pace vs. Attendance</vt:lpstr>
      <vt:lpstr>Visualization</vt:lpstr>
      <vt:lpstr>Is Western Conference better than Eastern Conference? </vt:lpstr>
      <vt:lpstr>Visualization</vt:lpstr>
      <vt:lpstr>Visualization</vt:lpstr>
      <vt:lpstr>Visualization</vt:lpstr>
      <vt:lpstr>VIsualization</vt:lpstr>
      <vt:lpstr>Change of Styles</vt:lpstr>
      <vt:lpstr>VISualization</vt:lpstr>
      <vt:lpstr>VISUALIZation</vt:lpstr>
      <vt:lpstr>Change of styles</vt:lpstr>
      <vt:lpstr>Change of styles</vt:lpstr>
      <vt:lpstr>Extension</vt:lpstr>
      <vt:lpstr>Extension: Fail</vt:lpstr>
      <vt:lpstr>Challenges we faced</vt:lpstr>
      <vt:lpstr>Conclusion</vt:lpstr>
      <vt:lpstr>Reference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 Analysis</dc:title>
  <cp:lastModifiedBy>Microsoft Office 使用者</cp:lastModifiedBy>
  <cp:revision>17</cp:revision>
  <dcterms:modified xsi:type="dcterms:W3CDTF">2016-01-25T05:12:57Z</dcterms:modified>
</cp:coreProperties>
</file>